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6" roundtripDataSignature="AMtx7mh2aqm8hZCvsqARSjwWg1o+jtFD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eb815bb0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eb815bb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feb815bb0d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eb815bb0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eb815b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feb815bb0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ecc95b7c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ecc95b7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fecc95b7c1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ecc95b7c1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ecc95b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fecc95b7c1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1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19"/>
          <p:cNvGrpSpPr/>
          <p:nvPr/>
        </p:nvGrpSpPr>
        <p:grpSpPr>
          <a:xfrm>
            <a:off x="-8913" y="6057149"/>
            <a:ext cx="5498723" cy="820207"/>
            <a:chOff x="-6689" y="4553748"/>
            <a:chExt cx="4125119" cy="615155"/>
          </a:xfrm>
        </p:grpSpPr>
        <p:sp>
          <p:nvSpPr>
            <p:cNvPr id="25" name="Google Shape;25;p1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2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2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2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2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2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2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2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2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2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2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2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kb.iu.edu/d/achn" TargetMode="External"/><Relationship Id="rId4" Type="http://schemas.openxmlformats.org/officeDocument/2006/relationships/hyperlink" Target="https://kb.iu.edu/d/achr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ed.uits.iu.edu/" TargetMode="External"/><Relationship Id="rId4" Type="http://schemas.openxmlformats.org/officeDocument/2006/relationships/hyperlink" Target="https://kb.iu.edu/d/aput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jects.rt.iu.edu/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ervicenow.iu.edu/kb?id=kb_article_view&amp;sysparm_article=KB002237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projects.rt.iu.edu/center-summary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its.iu.edu/services/technology-for-research/high-performance-computing-and-storage/index.htm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3"/>
            <a:ext cx="12188826" cy="82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>
            <p:ph type="ctrTitle"/>
          </p:nvPr>
        </p:nvSpPr>
        <p:spPr>
          <a:xfrm>
            <a:off x="1208162" y="509625"/>
            <a:ext cx="9772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PyIU Advanced Python Workshop: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Accessing Python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1625175" y="2616200"/>
            <a:ext cx="87354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ACCESSING PYTHON LOCALLY AND ON IU’S SUPERCOMPUTERS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500"/>
              <a:t>Brandon Radzom</a:t>
            </a:r>
            <a:endParaRPr sz="2500"/>
          </a:p>
        </p:txBody>
      </p:sp>
      <p:pic>
        <p:nvPicPr>
          <p:cNvPr descr="Logo&#10;&#10;Description automatically generated"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>
            <p:ph type="ctrTitle"/>
          </p:nvPr>
        </p:nvSpPr>
        <p:spPr>
          <a:xfrm>
            <a:off x="237425" y="6042900"/>
            <a:ext cx="157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/>
              <a:t>10/19/24</a:t>
            </a:r>
            <a:endParaRPr sz="2400"/>
          </a:p>
        </p:txBody>
      </p:sp>
      <p:sp>
        <p:nvSpPr>
          <p:cNvPr id="109" name="Google Shape;109;p1"/>
          <p:cNvSpPr txBox="1"/>
          <p:nvPr>
            <p:ph type="ctrTitle"/>
          </p:nvPr>
        </p:nvSpPr>
        <p:spPr>
          <a:xfrm>
            <a:off x="8385075" y="6705600"/>
            <a:ext cx="3089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1000"/>
              <a:t>NASA, ESA, CSA, and J. Lee (NOIRLab), A. Pagan (STScI)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300" y="400050"/>
            <a:ext cx="10540701" cy="558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libri"/>
              <a:buNone/>
            </a:pPr>
            <a:r>
              <a:rPr lang="en-US" sz="4200"/>
              <a:t>Step 3: Request Quartz/Slate Computing Accounts</a:t>
            </a:r>
            <a:endParaRPr sz="4200"/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Select “Quartz” and “Slate”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Quartz = computer cluster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Slate = storage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~20 min for account creation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Knowledgebase page for help: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First account?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https://kb.iu.edu/d/achn</a:t>
            </a:r>
            <a:r>
              <a:rPr lang="en-US" sz="3600"/>
              <a:t>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Additional account? </a:t>
            </a:r>
            <a:r>
              <a:rPr lang="en-US" sz="36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https://kb.iu.edu/d/achr</a:t>
            </a:r>
            <a:r>
              <a:rPr lang="en-US" sz="3600"/>
              <a:t> </a:t>
            </a:r>
            <a:endParaRPr sz="3600"/>
          </a:p>
        </p:txBody>
      </p:sp>
      <p:pic>
        <p:nvPicPr>
          <p:cNvPr descr="Logo&#10;&#10;Description automatically generated" id="185" name="Google Shape;1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536" y="357188"/>
            <a:ext cx="977175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4: Accessing RED/Quartz with ThinLinc</a:t>
            </a:r>
            <a:endParaRPr sz="4200"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Login at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https://red.uits.iu.edu/</a:t>
            </a:r>
            <a:r>
              <a:rPr lang="en-US" sz="3600"/>
              <a:t>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If you want to install ThinLinc client onto your personal machine, follow the directions at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https://kb.iu.edu/d/aput</a:t>
            </a:r>
            <a:r>
              <a:rPr lang="en-US" sz="3600"/>
              <a:t>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Follow ALL instructions through “Public key authentication” (this part is unnecessary and tricky)</a:t>
            </a:r>
            <a:endParaRPr sz="3600"/>
          </a:p>
        </p:txBody>
      </p:sp>
      <p:pic>
        <p:nvPicPr>
          <p:cNvPr descr="Logo&#10;&#10;Description automatically generated" id="198" name="Google Shape;1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9616" y="1398600"/>
            <a:ext cx="2460234" cy="10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eb815bb0d_0_6"/>
          <p:cNvSpPr txBox="1"/>
          <p:nvPr>
            <p:ph type="title"/>
          </p:nvPr>
        </p:nvSpPr>
        <p:spPr>
          <a:xfrm>
            <a:off x="798350" y="-232159"/>
            <a:ext cx="10360500" cy="11073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RED desktop</a:t>
            </a:r>
            <a:endParaRPr/>
          </a:p>
        </p:txBody>
      </p:sp>
      <p:sp>
        <p:nvSpPr>
          <p:cNvPr id="206" name="Google Shape;206;g2feb815bb0d_0_6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2feb815bb0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62" y="875150"/>
            <a:ext cx="10360500" cy="589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5: Setting up Python/jupyter on RED</a:t>
            </a:r>
            <a:endParaRPr sz="4200"/>
          </a:p>
        </p:txBody>
      </p:sp>
      <p:sp>
        <p:nvSpPr>
          <p:cNvPr id="213" name="Google Shape;213;p15"/>
          <p:cNvSpPr txBox="1"/>
          <p:nvPr>
            <p:ph idx="1" type="body"/>
          </p:nvPr>
        </p:nvSpPr>
        <p:spPr>
          <a:xfrm>
            <a:off x="1218875" y="1701800"/>
            <a:ext cx="10360500" cy="5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Open the Terminal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Type “module load python”, enter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/>
              <a:t>*Note you can add the “load” command to your .modules file in your home directory on Quartz to avoid repeating this every time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</p:txBody>
      </p:sp>
      <p:pic>
        <p:nvPicPr>
          <p:cNvPr descr="Logo&#10;&#10;Description automatically generated"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6 (final): Run Python on RED</a:t>
            </a:r>
            <a:endParaRPr sz="4200"/>
          </a:p>
        </p:txBody>
      </p:sp>
      <p:sp>
        <p:nvSpPr>
          <p:cNvPr id="220" name="Google Shape;220;p16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Open Terminal -&gt; enter “jupyter notebook”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Start your notebook and begin coding!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Note: When logged on to RED, all code is run on a Quartz node- make use of its CPUs! (nodes may be shared sometimes)</a:t>
            </a:r>
            <a:endParaRPr sz="3600"/>
          </a:p>
        </p:txBody>
      </p:sp>
      <p:pic>
        <p:nvPicPr>
          <p:cNvPr descr="Logo&#10;&#10;Description automatically generated" id="221" name="Google Shape;2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eb815bb0d_0_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RT Projects and Computing Jobs</a:t>
            </a:r>
            <a:endParaRPr/>
          </a:p>
        </p:txBody>
      </p:sp>
      <p:sp>
        <p:nvSpPr>
          <p:cNvPr id="228" name="Google Shape;228;g2feb815bb0d_0_0"/>
          <p:cNvSpPr txBox="1"/>
          <p:nvPr>
            <p:ph idx="1" type="body"/>
          </p:nvPr>
        </p:nvSpPr>
        <p:spPr>
          <a:xfrm>
            <a:off x="761675" y="1701800"/>
            <a:ext cx="6323700" cy="44622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code will require hours or even days to run, useful to submit “jobs” on the supercomputers for these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Need an RT Projects account: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https://projects.rt.iu.edu/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Must have faculty advisor approve and be co-I on a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specify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are managed by “Slurm”, can check status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pic>
        <p:nvPicPr>
          <p:cNvPr id="229" name="Google Shape;229;g2feb815bb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375" y="1701800"/>
            <a:ext cx="4767749" cy="390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ecc95b7c1_0_1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Specifying Job Parameters</a:t>
            </a:r>
            <a:endParaRPr/>
          </a:p>
        </p:txBody>
      </p:sp>
      <p:pic>
        <p:nvPicPr>
          <p:cNvPr id="236" name="Google Shape;236;g2fecc95b7c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875" y="1737562"/>
            <a:ext cx="86296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ecc95b7c1_0_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note on conda environments on RED</a:t>
            </a:r>
            <a:endParaRPr/>
          </a:p>
        </p:txBody>
      </p:sp>
      <p:sp>
        <p:nvSpPr>
          <p:cNvPr id="243" name="Google Shape;243;g2fecc95b7c1_0_2"/>
          <p:cNvSpPr txBox="1"/>
          <p:nvPr>
            <p:ph idx="1" type="body"/>
          </p:nvPr>
        </p:nvSpPr>
        <p:spPr>
          <a:xfrm>
            <a:off x="1218875" y="1701800"/>
            <a:ext cx="10360500" cy="4888500"/>
          </a:xfrm>
          <a:prstGeom prst="rect">
            <a:avLst/>
          </a:prstGeom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Environments are useful for focused, contained projects requiring niche third-party or custom packages, or specify Python versions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“module unload </a:t>
            </a:r>
            <a:r>
              <a:rPr lang="en-US"/>
              <a:t>python</a:t>
            </a:r>
            <a:r>
              <a:rPr lang="en-US"/>
              <a:t>” is needed to clear previous Python 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“module load miniconda” will load lightweight version of anaconda called miniconda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</a:t>
            </a:r>
            <a:r>
              <a:rPr lang="en-US"/>
              <a:t>conda create -p /N/slate/username/env_name pkg1 pkg2 pg3” will create </a:t>
            </a:r>
            <a:r>
              <a:rPr lang="en-US"/>
              <a:t>environment</a:t>
            </a:r>
            <a:r>
              <a:rPr lang="en-US"/>
              <a:t> in your Slate (recommended)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“conda activate env_name” will activate environment, “deactivate” to deactivate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Follow directions at IU’s kb article: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https://servicenow.iu.edu/kb?id=kb_article_view&amp;sysparm_article=KB0022379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1218872" y="274625"/>
            <a:ext cx="990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 &amp; Anaconda/miniconda</a:t>
            </a:r>
            <a:endParaRPr sz="4200"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1218875" y="1701800"/>
            <a:ext cx="77355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Anaconda/miniconda is a distribution platform for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The Conda environment handles issues &amp; dependencies for you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Navigator: graphical user interface for Conda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miniconda: lightweight version of anaconda, good if you have multiple environments</a:t>
            </a:r>
            <a:endParaRPr sz="3000"/>
          </a:p>
        </p:txBody>
      </p:sp>
      <p:pic>
        <p:nvPicPr>
          <p:cNvPr descr="Logo&#10;&#10;Description automatically generated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497" y="2257250"/>
            <a:ext cx="3096503" cy="1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/>
          <p:nvPr>
            <p:ph idx="1" type="body"/>
          </p:nvPr>
        </p:nvSpPr>
        <p:spPr>
          <a:xfrm>
            <a:off x="728675" y="485775"/>
            <a:ext cx="6530400" cy="3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RT Project Center Summary </a:t>
            </a:r>
            <a:r>
              <a:rPr lang="en-US" sz="2600" u="sng">
                <a:solidFill>
                  <a:schemeClr val="hlink"/>
                </a:solidFill>
                <a:hlinkClick r:id="rId4"/>
              </a:rPr>
              <a:t>https://projects.rt.iu.edu/center-summary</a:t>
            </a:r>
            <a:r>
              <a:rPr lang="en-US" sz="2600"/>
              <a:t> </a:t>
            </a:r>
            <a:endParaRPr sz="2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Summary of usage stats</a:t>
            </a:r>
            <a:endParaRPr sz="3600"/>
          </a:p>
        </p:txBody>
      </p:sp>
      <p:pic>
        <p:nvPicPr>
          <p:cNvPr id="250" name="Google Shape;2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950" y="595900"/>
            <a:ext cx="4704624" cy="50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150" y="2501551"/>
            <a:ext cx="3115250" cy="38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1218875" y="274625"/>
            <a:ext cx="1005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Anaconda Installation (personal computer)</a:t>
            </a:r>
            <a:endParaRPr sz="4200"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1218875" y="1701800"/>
            <a:ext cx="108147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Go to: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View from “Navigator” should look like:</a:t>
            </a:r>
            <a:endParaRPr sz="3600"/>
          </a:p>
        </p:txBody>
      </p:sp>
      <p:pic>
        <p:nvPicPr>
          <p:cNvPr descr="Logo&#10;&#10;Description automatically generated"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25" y="3313225"/>
            <a:ext cx="7715249" cy="3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Running Jupyter</a:t>
            </a:r>
            <a:endParaRPr sz="4200"/>
          </a:p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1218875" y="1701800"/>
            <a:ext cx="67299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Personal computer: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Open the “Anaconda Navigator” -&gt; click “Launch” under Jupyter logo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Type “Jupyter notebook” in your local search bar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Open the “Anaconda Prompt” -&gt; enter “jupyter notebook”</a:t>
            </a:r>
            <a:endParaRPr sz="3600"/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5" y="4614888"/>
            <a:ext cx="3990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64519" l="0" r="56299" t="-2732"/>
          <a:stretch/>
        </p:blipFill>
        <p:spPr>
          <a:xfrm>
            <a:off x="8445050" y="517512"/>
            <a:ext cx="3266200" cy="2318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Start a Jupyter notebook </a:t>
            </a:r>
            <a:endParaRPr sz="4200"/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1218875" y="1701800"/>
            <a:ext cx="73680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“New” -&gt; “Python 3”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Write your code!</a:t>
            </a:r>
            <a:endParaRPr sz="3600"/>
          </a:p>
        </p:txBody>
      </p:sp>
      <p:pic>
        <p:nvPicPr>
          <p:cNvPr descr="Logo&#10;&#10;Description automatically generated"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45" y="3298225"/>
            <a:ext cx="9903579" cy="3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lang="en-US" sz="4200"/>
              <a:t>Super serious about research? Check out IU’s supercomputers!</a:t>
            </a:r>
            <a:endParaRPr sz="4200"/>
          </a:p>
        </p:txBody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1218875" y="1701800"/>
            <a:ext cx="4174500" cy="4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-381317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72222"/>
              <a:buChar char="•"/>
            </a:pPr>
            <a:r>
              <a:rPr lang="en-US" sz="3600"/>
              <a:t>Big Red 200</a:t>
            </a:r>
            <a:endParaRPr sz="3600"/>
          </a:p>
          <a:p>
            <a:pPr indent="-41656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8,000,000,000,000,000 operations/sec</a:t>
            </a:r>
            <a:endParaRPr sz="3200"/>
          </a:p>
          <a:p>
            <a:pPr indent="-41656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640 compute nodes, 64 GPU-accelerated</a:t>
            </a:r>
            <a:endParaRPr sz="3200"/>
          </a:p>
          <a:p>
            <a:pPr indent="-38131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2222"/>
              <a:buChar char="•"/>
            </a:pPr>
            <a:r>
              <a:rPr lang="en-US" sz="3600"/>
              <a:t>Quartz</a:t>
            </a:r>
            <a:endParaRPr sz="3600"/>
          </a:p>
          <a:p>
            <a:pPr indent="-419496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50"/>
              <a:t>92 compute nodes</a:t>
            </a:r>
            <a:endParaRPr sz="3250"/>
          </a:p>
          <a:p>
            <a:pPr indent="-419496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50"/>
              <a:t>Large amounts of processing capacity over long periods of time</a:t>
            </a:r>
            <a:endParaRPr sz="3250"/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800" y="1727163"/>
            <a:ext cx="6513377" cy="434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8152025" y="6164000"/>
            <a:ext cx="403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US" sz="1800"/>
              <a:t>Emily Sterneman, Indiana University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 u="sng">
                <a:solidFill>
                  <a:schemeClr val="hlink"/>
                </a:solidFill>
                <a:hlinkClick r:id="rId3"/>
              </a:rPr>
              <a:t>IU’s Research Desktop (RED)</a:t>
            </a:r>
            <a:endParaRPr sz="4200"/>
          </a:p>
        </p:txBody>
      </p:sp>
      <p:sp>
        <p:nvSpPr>
          <p:cNvPr id="157" name="Google Shape;157;p7"/>
          <p:cNvSpPr txBox="1"/>
          <p:nvPr>
            <p:ph idx="1" type="body"/>
          </p:nvPr>
        </p:nvSpPr>
        <p:spPr>
          <a:xfrm>
            <a:off x="1218875" y="1701800"/>
            <a:ext cx="10785600" cy="4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Graphical desktop service for Quartz users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Unix-like system, 80 GB user memory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92 nodes, each with 2x64 cores, 512 GB RAM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As an IU student, you can access Python on RED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First request Computing Account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Then access RED via Thin Linc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Finally, load &amp; start Python!</a:t>
            </a:r>
            <a:endParaRPr sz="3600"/>
          </a:p>
        </p:txBody>
      </p:sp>
      <p:pic>
        <p:nvPicPr>
          <p:cNvPr descr="Logo&#10;&#10;Description automatically generated"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1: Check one.iu.edu for accounts</a:t>
            </a:r>
            <a:endParaRPr sz="4200"/>
          </a:p>
        </p:txBody>
      </p:sp>
      <p:pic>
        <p:nvPicPr>
          <p:cNvPr descr="Logo&#10;&#10;Description automatically generated"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613" y="1498637"/>
            <a:ext cx="11433625" cy="4063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2: Create Computing Account</a:t>
            </a:r>
            <a:endParaRPr sz="4200"/>
          </a:p>
        </p:txBody>
      </p:sp>
      <p:pic>
        <p:nvPicPr>
          <p:cNvPr descr="Logo&#10;&#10;Description automatically generated"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2717" y="1498625"/>
            <a:ext cx="8931408" cy="52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Brandon Radzom</dc:creator>
</cp:coreProperties>
</file>